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  <p:sldId id="263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nnes\home\arni\Var&#240;veislu-%20og%20grisjunarnefnd\Erindi\t&#246;lfr&#230;&#240;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Beiðnir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141</c:v>
                </c:pt>
                <c:pt idx="1">
                  <c:v>24</c:v>
                </c:pt>
                <c:pt idx="2">
                  <c:v>15</c:v>
                </c:pt>
                <c:pt idx="3">
                  <c:v>29</c:v>
                </c:pt>
                <c:pt idx="4">
                  <c:v>61</c:v>
                </c:pt>
                <c:pt idx="5">
                  <c:v>29</c:v>
                </c:pt>
                <c:pt idx="6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Samþykkt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101</c:v>
                </c:pt>
                <c:pt idx="1">
                  <c:v>16</c:v>
                </c:pt>
                <c:pt idx="2">
                  <c:v>8</c:v>
                </c:pt>
                <c:pt idx="3">
                  <c:v>24</c:v>
                </c:pt>
                <c:pt idx="4">
                  <c:v>48</c:v>
                </c:pt>
                <c:pt idx="5">
                  <c:v>21</c:v>
                </c:pt>
                <c:pt idx="6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Hafnað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Á ekki við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Að hluta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24835312"/>
        <c:axId val="224835872"/>
      </c:barChart>
      <c:catAx>
        <c:axId val="22483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4835872"/>
        <c:crosses val="autoZero"/>
        <c:auto val="1"/>
        <c:lblAlgn val="ctr"/>
        <c:lblOffset val="100"/>
        <c:noMultiLvlLbl val="0"/>
      </c:catAx>
      <c:valAx>
        <c:axId val="2248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4835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712" y="2319016"/>
            <a:ext cx="8160907" cy="1470025"/>
          </a:xfr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6"/>
            <a:ext cx="816090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37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71531" y="2636912"/>
            <a:ext cx="8160907" cy="10576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672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814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826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712" y="2319016"/>
            <a:ext cx="8160907" cy="1470025"/>
          </a:xfrm>
        </p:spPr>
        <p:txBody>
          <a:bodyPr>
            <a:normAutofit/>
          </a:bodyPr>
          <a:lstStyle>
            <a:lvl1pPr algn="l">
              <a:defRPr sz="4500">
                <a:solidFill>
                  <a:srgbClr val="31323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6"/>
            <a:ext cx="816090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30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>
                <a:solidFill>
                  <a:srgbClr val="5F5F5F"/>
                </a:solidFill>
              </a:rPr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026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207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720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509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6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41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10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42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1" y="1600200"/>
            <a:ext cx="5027084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7484" y="1600200"/>
            <a:ext cx="50292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622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embo Std"/>
              </a:defRPr>
            </a:lvl1pPr>
          </a:lstStyle>
          <a:p>
            <a:fld id="{02DC28F9-7EE5-4ED4-A9B3-71BE2AA5363E}" type="datetimeFigureOut">
              <a:rPr lang="is-IS" smtClean="0"/>
              <a:t>26.9.2016</a:t>
            </a:fld>
            <a:endParaRPr lang="is-I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Bembo Std"/>
              </a:defRPr>
            </a:lvl1pPr>
          </a:lstStyle>
          <a:p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CE00-0A50-4C4B-A246-D5A6E0B5C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06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i="0" kern="1200" cap="all">
          <a:solidFill>
            <a:srgbClr val="881423"/>
          </a:solidFill>
          <a:latin typeface="Brandon Grotesque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13231"/>
          </a:solidFill>
          <a:latin typeface="Bembo St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rgbClr val="474746"/>
          </a:solidFill>
          <a:latin typeface="Bembo St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5A5A59"/>
          </a:solidFill>
          <a:latin typeface="Bembo St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6D6E6D"/>
          </a:solidFill>
          <a:latin typeface="Bembo St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6D6E6D"/>
          </a:solidFill>
          <a:latin typeface="Bembo St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Disposal of records in Iceland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Status report</a:t>
            </a:r>
          </a:p>
          <a:p>
            <a:r>
              <a:rPr lang="is-IS" dirty="0" smtClean="0"/>
              <a:t>Árni Jóhannsson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182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Agenda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Regulatory framework for </a:t>
            </a:r>
            <a:r>
              <a:rPr lang="is-IS" dirty="0"/>
              <a:t>appraisal and </a:t>
            </a:r>
            <a:r>
              <a:rPr lang="is-IS" dirty="0" smtClean="0"/>
              <a:t>disposal of </a:t>
            </a:r>
            <a:r>
              <a:rPr lang="is-IS" dirty="0"/>
              <a:t>archives in </a:t>
            </a:r>
            <a:r>
              <a:rPr lang="is-IS" dirty="0" smtClean="0"/>
              <a:t>Iceland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process of appraisal and disposal </a:t>
            </a:r>
            <a:r>
              <a:rPr lang="is-IS" dirty="0" smtClean="0"/>
              <a:t>at </a:t>
            </a:r>
            <a:r>
              <a:rPr lang="is-IS" dirty="0"/>
              <a:t>the National </a:t>
            </a:r>
            <a:r>
              <a:rPr lang="is-IS" dirty="0" smtClean="0"/>
              <a:t>Archives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Appraisal and disposal </a:t>
            </a:r>
            <a:r>
              <a:rPr lang="is-IS" dirty="0" smtClean="0"/>
              <a:t>statistics </a:t>
            </a:r>
            <a:r>
              <a:rPr lang="is-IS" dirty="0"/>
              <a:t>since 2010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/>
              <a:t>The future, more rules = fewer disposal </a:t>
            </a:r>
            <a:r>
              <a:rPr lang="is-IS" dirty="0" smtClean="0"/>
              <a:t>requests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516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regulatory </a:t>
            </a:r>
            <a:r>
              <a:rPr lang="is-IS" dirty="0" smtClean="0"/>
              <a:t>framework for </a:t>
            </a:r>
            <a:r>
              <a:rPr lang="is-IS" dirty="0"/>
              <a:t>appraisal and disposition of archives in </a:t>
            </a:r>
            <a:r>
              <a:rPr lang="is-IS" dirty="0" smtClean="0"/>
              <a:t>Iceland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Enactment of the National Archives of Iceland of 1985</a:t>
            </a:r>
          </a:p>
          <a:p>
            <a:r>
              <a:rPr lang="is-IS" dirty="0" smtClean="0"/>
              <a:t>The board of NAIS responsible for the final decision on disposal of records</a:t>
            </a:r>
          </a:p>
          <a:p>
            <a:r>
              <a:rPr lang="is-IS" dirty="0" smtClean="0"/>
              <a:t>Prohibited to destroy or dispose of any records in the archives of public agents</a:t>
            </a:r>
          </a:p>
          <a:p>
            <a:r>
              <a:rPr lang="is-IS" dirty="0" smtClean="0"/>
              <a:t>Special rules for disposal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920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regulatory framework for appraisal and disposition of archives in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Accounting act </a:t>
            </a:r>
          </a:p>
          <a:p>
            <a:r>
              <a:rPr lang="is-IS" dirty="0" smtClean="0"/>
              <a:t>The law on privacy</a:t>
            </a:r>
          </a:p>
          <a:p>
            <a:r>
              <a:rPr lang="is-IS" dirty="0" smtClean="0"/>
              <a:t>The enactment of the National Archives higher in the hierarchy regarding disposal of records</a:t>
            </a:r>
          </a:p>
          <a:p>
            <a:r>
              <a:rPr lang="is-IS" dirty="0" smtClean="0"/>
              <a:t>Necessary to request the disposal of records</a:t>
            </a:r>
          </a:p>
          <a:p>
            <a:r>
              <a:rPr lang="is-IS" dirty="0" smtClean="0"/>
              <a:t>Special rules for municipalities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70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process of appraisal and diposition at the National Archives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88"/>
            <a:ext cx="12207707" cy="42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process of appraisal and </a:t>
            </a:r>
            <a:r>
              <a:rPr lang="is-IS" dirty="0" smtClean="0"/>
              <a:t>diposition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332707"/>
            <a:ext cx="35814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Disposal requests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924" y="1417638"/>
            <a:ext cx="7018152" cy="42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is-IS" sz="3200" dirty="0" smtClean="0"/>
              <a:t>Disposal requests – accepted/rejected</a:t>
            </a:r>
            <a:endParaRPr lang="is-I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663087"/>
              </p:ext>
            </p:extLst>
          </p:nvPr>
        </p:nvGraphicFramePr>
        <p:xfrm>
          <a:off x="1596449" y="935666"/>
          <a:ext cx="8999102" cy="507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The future, more rules = fewer disposal </a:t>
            </a:r>
            <a:r>
              <a:rPr lang="is-IS" dirty="0" smtClean="0"/>
              <a:t>requests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Vision for the future, rules regarding disposal of records</a:t>
            </a:r>
          </a:p>
          <a:p>
            <a:r>
              <a:rPr lang="is-IS" dirty="0" smtClean="0"/>
              <a:t>Database called The Middle</a:t>
            </a:r>
          </a:p>
          <a:p>
            <a:r>
              <a:rPr lang="is-IS" dirty="0" smtClean="0"/>
              <a:t>Supporting documents for accounting, 48% of disposal requests</a:t>
            </a:r>
          </a:p>
          <a:p>
            <a:r>
              <a:rPr lang="is-IS" dirty="0" smtClean="0"/>
              <a:t>Schools, examination papers</a:t>
            </a:r>
          </a:p>
          <a:p>
            <a:r>
              <a:rPr lang="is-IS" dirty="0" smtClean="0"/>
              <a:t>Work documents</a:t>
            </a:r>
          </a:p>
          <a:p>
            <a:r>
              <a:rPr lang="is-IS" dirty="0" smtClean="0"/>
              <a:t>You never dispose records made before 1960</a:t>
            </a:r>
          </a:p>
          <a:p>
            <a:r>
              <a:rPr lang="is-IS" smtClean="0"/>
              <a:t>Registers, case files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4494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TSS">
      <a:dk1>
        <a:srgbClr val="313231"/>
      </a:dk1>
      <a:lt1>
        <a:sysClr val="window" lastClr="FFFFFF"/>
      </a:lt1>
      <a:dk2>
        <a:srgbClr val="881423"/>
      </a:dk2>
      <a:lt2>
        <a:srgbClr val="DDDEDD"/>
      </a:lt2>
      <a:accent1>
        <a:srgbClr val="002E43"/>
      </a:accent1>
      <a:accent2>
        <a:srgbClr val="0085C2"/>
      </a:accent2>
      <a:accent3>
        <a:srgbClr val="004339"/>
      </a:accent3>
      <a:accent4>
        <a:srgbClr val="509740"/>
      </a:accent4>
      <a:accent5>
        <a:srgbClr val="EA9922"/>
      </a:accent5>
      <a:accent6>
        <a:srgbClr val="943B59"/>
      </a:accent6>
      <a:hlink>
        <a:srgbClr val="881423"/>
      </a:hlink>
      <a:folHlink>
        <a:srgbClr val="88142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tss-template-en</Template>
  <TotalTime>1647</TotalTime>
  <Words>208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Bembo Std</vt:lpstr>
      <vt:lpstr>Brandon Grotesque</vt:lpstr>
      <vt:lpstr>Times New Roman</vt:lpstr>
      <vt:lpstr>Custom Design</vt:lpstr>
      <vt:lpstr>Disposal of records in Iceland</vt:lpstr>
      <vt:lpstr>Agenda</vt:lpstr>
      <vt:lpstr>regulatory framework for appraisal and disposition of archives in Iceland</vt:lpstr>
      <vt:lpstr>regulatory framework for appraisal and disposition of archives in Iceland</vt:lpstr>
      <vt:lpstr>The process of appraisal and diposition at the National Archives</vt:lpstr>
      <vt:lpstr>The process of appraisal and diposition</vt:lpstr>
      <vt:lpstr>Disposal requests</vt:lpstr>
      <vt:lpstr>Disposal requests – accepted/rejected</vt:lpstr>
      <vt:lpstr>The future, more rules = fewer disposal requests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Kassasjon i Island</dc:title>
  <dc:creator>Árni Jóhannsson</dc:creator>
  <cp:lastModifiedBy>Árni Jóhannsson</cp:lastModifiedBy>
  <cp:revision>16</cp:revision>
  <dcterms:created xsi:type="dcterms:W3CDTF">2016-09-13T16:05:42Z</dcterms:created>
  <dcterms:modified xsi:type="dcterms:W3CDTF">2016-09-26T12:12:20Z</dcterms:modified>
</cp:coreProperties>
</file>